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1"/>
  </p:notesMasterIdLst>
  <p:sldIdLst>
    <p:sldId id="265" r:id="rId5"/>
    <p:sldId id="256" r:id="rId6"/>
    <p:sldId id="466" r:id="rId7"/>
    <p:sldId id="449" r:id="rId8"/>
    <p:sldId id="307" r:id="rId9"/>
    <p:sldId id="343" r:id="rId10"/>
    <p:sldId id="422" r:id="rId11"/>
    <p:sldId id="266" r:id="rId12"/>
    <p:sldId id="425" r:id="rId13"/>
    <p:sldId id="452" r:id="rId14"/>
    <p:sldId id="453" r:id="rId15"/>
    <p:sldId id="458" r:id="rId16"/>
    <p:sldId id="454" r:id="rId17"/>
    <p:sldId id="455" r:id="rId18"/>
    <p:sldId id="456" r:id="rId19"/>
    <p:sldId id="313" r:id="rId20"/>
    <p:sldId id="406" r:id="rId21"/>
    <p:sldId id="410" r:id="rId22"/>
    <p:sldId id="411" r:id="rId23"/>
    <p:sldId id="407" r:id="rId24"/>
    <p:sldId id="457" r:id="rId25"/>
    <p:sldId id="467" r:id="rId26"/>
    <p:sldId id="408" r:id="rId27"/>
    <p:sldId id="461" r:id="rId28"/>
    <p:sldId id="468" r:id="rId29"/>
    <p:sldId id="470" r:id="rId30"/>
    <p:sldId id="462" r:id="rId31"/>
    <p:sldId id="317" r:id="rId32"/>
    <p:sldId id="472" r:id="rId33"/>
    <p:sldId id="473" r:id="rId34"/>
    <p:sldId id="474" r:id="rId35"/>
    <p:sldId id="476" r:id="rId36"/>
    <p:sldId id="477" r:id="rId37"/>
    <p:sldId id="465" r:id="rId38"/>
    <p:sldId id="488" r:id="rId39"/>
    <p:sldId id="485" r:id="rId40"/>
    <p:sldId id="489" r:id="rId41"/>
    <p:sldId id="446" r:id="rId42"/>
    <p:sldId id="487" r:id="rId43"/>
    <p:sldId id="478" r:id="rId44"/>
    <p:sldId id="257" r:id="rId45"/>
    <p:sldId id="494" r:id="rId46"/>
    <p:sldId id="492" r:id="rId47"/>
    <p:sldId id="493" r:id="rId48"/>
    <p:sldId id="495" r:id="rId49"/>
    <p:sldId id="490" r:id="rId50"/>
    <p:sldId id="415" r:id="rId51"/>
    <p:sldId id="497" r:id="rId52"/>
    <p:sldId id="498" r:id="rId53"/>
    <p:sldId id="480" r:id="rId54"/>
    <p:sldId id="482" r:id="rId55"/>
    <p:sldId id="499" r:id="rId56"/>
    <p:sldId id="439" r:id="rId57"/>
    <p:sldId id="358" r:id="rId58"/>
    <p:sldId id="381" r:id="rId59"/>
    <p:sldId id="395" r:id="rId60"/>
  </p:sldIdLst>
  <p:sldSz cx="9144000" cy="5143500" type="screen16x9"/>
  <p:notesSz cx="6858000" cy="9144000"/>
  <p:custDataLst>
    <p:tags r:id="rId6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EEE"/>
    <a:srgbClr val="00CC99"/>
    <a:srgbClr val="99FF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95" autoAdjust="0"/>
    <p:restoredTop sz="76123" autoAdjust="0"/>
  </p:normalViewPr>
  <p:slideViewPr>
    <p:cSldViewPr>
      <p:cViewPr varScale="1">
        <p:scale>
          <a:sx n="88" d="100"/>
          <a:sy n="88" d="100"/>
        </p:scale>
        <p:origin x="749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31B55-20BB-444C-B803-9EA4D471AB84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180938-1856-4383-97AA-E4B43CB322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47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419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well known reasons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5293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49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I see it as my task now to</a:t>
            </a:r>
          </a:p>
          <a:p>
            <a:pPr marL="171450" indent="-171450">
              <a:buFontTx/>
              <a:buChar char="-"/>
            </a:pPr>
            <a:r>
              <a:rPr lang="en-US"/>
              <a:t>(lobby the EU)</a:t>
            </a:r>
          </a:p>
          <a:p>
            <a:pPr marL="171450" indent="-171450">
              <a:buFontTx/>
              <a:buChar char="-"/>
            </a:pPr>
            <a:r>
              <a:rPr lang="en-US"/>
              <a:t>enlighten key people about sci com as valorization</a:t>
            </a:r>
          </a:p>
          <a:p>
            <a:pPr marL="171450" indent="-171450">
              <a:buFontTx/>
              <a:buChar char="-"/>
            </a:pPr>
            <a:r>
              <a:rPr lang="en-US"/>
              <a:t>enlighten key people about quality in sci com, difference with marketing, why it is important (because we should, because it pays of, because we have to)</a:t>
            </a:r>
          </a:p>
          <a:p>
            <a:r>
              <a:rPr lang="en-US"/>
              <a:t>interesting times for sci com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99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 I see it as my task now to</a:t>
            </a:r>
          </a:p>
          <a:p>
            <a:pPr marL="171450" indent="-171450">
              <a:buFontTx/>
              <a:buChar char="-"/>
            </a:pPr>
            <a:r>
              <a:rPr lang="en-US"/>
              <a:t>(lobby the EU)</a:t>
            </a:r>
          </a:p>
          <a:p>
            <a:pPr marL="171450" indent="-171450">
              <a:buFontTx/>
              <a:buChar char="-"/>
            </a:pPr>
            <a:r>
              <a:rPr lang="en-US"/>
              <a:t>enlighten key people about sci com as valorization</a:t>
            </a:r>
          </a:p>
          <a:p>
            <a:pPr marL="171450" indent="-171450">
              <a:buFontTx/>
              <a:buChar char="-"/>
            </a:pPr>
            <a:r>
              <a:rPr lang="en-US"/>
              <a:t>enlighten key people about quality in sci com, difference with marketing, why it is important (because we should, because it pays of, because we have to)</a:t>
            </a:r>
          </a:p>
          <a:p>
            <a:r>
              <a:rPr lang="en-US"/>
              <a:t>interesting times for sci com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638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stick </a:t>
            </a:r>
            <a:r>
              <a:rPr lang="en-US" dirty="0"/>
              <a:t>to the main aspects </a:t>
            </a:r>
          </a:p>
          <a:p>
            <a:r>
              <a:rPr lang="en-US" dirty="0"/>
              <a:t>make sure all</a:t>
            </a:r>
            <a:r>
              <a:rPr lang="en-US" baseline="0" dirty="0"/>
              <a:t> group members know what it is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530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Dit is key. Alle expertise is er, toch worden slechte projecten</a:t>
            </a:r>
            <a:r>
              <a:rPr lang="en-US" baseline="0"/>
              <a:t> gedaan. Want mismatch beleid/werkvloer. Prikkels zijn er alleen voor publicaties.</a:t>
            </a:r>
          </a:p>
          <a:p>
            <a:pPr marL="685800" lvl="1" indent="-228600">
              <a:buAutoNum type="arabicPeriod"/>
            </a:pPr>
            <a:r>
              <a:rPr lang="en-US" baseline="0"/>
              <a:t>Maar: NIET ALLE wtsch hoeven dit te doen. Systeem moet leveren.</a:t>
            </a:r>
          </a:p>
          <a:p>
            <a:pPr marL="228600" indent="-228600">
              <a:buAutoNum type="arabicPeriod"/>
            </a:pPr>
            <a:r>
              <a:rPr lang="en-US" baseline="0"/>
              <a:t>Goed en gericht op impact. Uit eigen motivatie, maar gesteund, erkend, beloond door systeem.</a:t>
            </a:r>
          </a:p>
          <a:p>
            <a:pPr marL="228600" indent="-228600">
              <a:buAutoNum type="arabicPeriod"/>
            </a:pPr>
            <a:r>
              <a:rPr lang="en-US" baseline="0"/>
              <a:t>Kennis delen. Begeleiden. Dat doen wij dan als veld. Maar dan moet het wtsch systeem wel gaan luisteren.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65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General lessons: it is about PROJECT quality</a:t>
            </a:r>
          </a:p>
          <a:p>
            <a:r>
              <a:rPr lang="en-US"/>
              <a:t>And about brutal honesty and evaluation</a:t>
            </a:r>
          </a:p>
          <a:p>
            <a:r>
              <a:rPr lang="en-US"/>
              <a:t>It is used for all kinds of things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22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from literature and input/conversations</a:t>
            </a:r>
          </a:p>
          <a:p>
            <a:r>
              <a:rPr lang="en-US" dirty="0"/>
              <a:t>inside the instrument</a:t>
            </a:r>
          </a:p>
          <a:p>
            <a:r>
              <a:rPr lang="en-US" dirty="0"/>
              <a:t>Rubrics table with 15 criteria</a:t>
            </a:r>
          </a:p>
          <a:p>
            <a:pPr marL="171450" indent="-171450">
              <a:buFontTx/>
              <a:buChar char="-"/>
            </a:pPr>
            <a:r>
              <a:rPr lang="en-US" dirty="0"/>
              <a:t>technical quality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also normative</a:t>
            </a:r>
            <a:r>
              <a:rPr lang="en-US" baseline="0" dirty="0"/>
              <a:t> criteria: impacts we value extra. like diversity in target groups: to create a reward for doing harder work with fewer people.</a:t>
            </a:r>
            <a:endParaRPr lang="en-US" dirty="0"/>
          </a:p>
          <a:p>
            <a:r>
              <a:rPr lang="en-US" dirty="0"/>
              <a:t>Information paragraph per </a:t>
            </a:r>
            <a:r>
              <a:rPr lang="en-US" dirty="0" err="1"/>
              <a:t>criterium</a:t>
            </a:r>
            <a:endParaRPr lang="en-US" dirty="0"/>
          </a:p>
          <a:p>
            <a:r>
              <a:rPr lang="en-US" dirty="0"/>
              <a:t>Example projects with judgement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6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Sure, it’s fun, but I’m not satisfied</a:t>
            </a:r>
            <a:r>
              <a:rPr lang="en-US" baseline="0" dirty="0"/>
              <a:t> if </a:t>
            </a:r>
            <a:r>
              <a:rPr lang="en-US" baseline="0" dirty="0" err="1"/>
              <a:t>thats</a:t>
            </a:r>
            <a:r>
              <a:rPr lang="en-US" baseline="0" dirty="0"/>
              <a:t> all it is. I want IMPACT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119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And, from the field: experts</a:t>
            </a:r>
            <a:r>
              <a:rPr lang="en-US" baseline="0"/>
              <a:t> agree on the</a:t>
            </a:r>
            <a:r>
              <a:rPr lang="en-US"/>
              <a:t> instrument, i.e. there is something like universal</a:t>
            </a:r>
            <a:r>
              <a:rPr lang="en-US" baseline="0"/>
              <a:t> quality in sci com and this is in the right direction</a:t>
            </a:r>
          </a:p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98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nl-NL" dirty="0"/>
              <a:t>DJA on Wheels</a:t>
            </a:r>
          </a:p>
          <a:p>
            <a:pPr eaLnBrk="1" hangingPunct="1"/>
            <a:r>
              <a:rPr lang="en-US" altLang="nl-NL" dirty="0"/>
              <a:t>plus: game</a:t>
            </a:r>
            <a:endParaRPr lang="en-US" dirty="0"/>
          </a:p>
          <a:p>
            <a:pPr marL="171450" indent="-171450" eaLnBrk="1" hangingPunct="1">
              <a:buFont typeface="Symbol"/>
              <a:buChar char="Þ"/>
            </a:pPr>
            <a:r>
              <a:rPr lang="en-US" dirty="0"/>
              <a:t>story about space exploration/planet</a:t>
            </a:r>
          </a:p>
          <a:p>
            <a:pPr marL="171450" indent="-171450" eaLnBrk="1" hangingPunct="1">
              <a:buFont typeface="Symbol"/>
              <a:buChar char="Þ"/>
            </a:pPr>
            <a:r>
              <a:rPr lang="en-US" dirty="0"/>
              <a:t>simulation of science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2119C-64E0-4A6C-971E-3787A8FDD3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5501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make your idea a reality? It’s not solely about the quality of your idea, the best ideas don’t get realized automatically.</a:t>
            </a:r>
          </a:p>
          <a:p>
            <a:r>
              <a:rPr lang="en-US"/>
              <a:t>Money </a:t>
            </a:r>
            <a:r>
              <a:rPr lang="en-US" dirty="0"/>
              <a:t>=</a:t>
            </a:r>
            <a:r>
              <a:rPr lang="en-US" baseline="0" dirty="0"/>
              <a:t> means, not goal.</a:t>
            </a:r>
          </a:p>
          <a:p>
            <a:r>
              <a:rPr lang="en-US" baseline="0" dirty="0"/>
              <a:t>For you, but also others.</a:t>
            </a:r>
          </a:p>
          <a:p>
            <a:r>
              <a:rPr lang="en-US" baseline="0" dirty="0"/>
              <a:t>Free time = sure, but limited. And it is hard to do necessary but </a:t>
            </a:r>
            <a:r>
              <a:rPr lang="en-US" baseline="0" dirty="0" err="1"/>
              <a:t>unfun</a:t>
            </a:r>
            <a:r>
              <a:rPr lang="en-US" baseline="0" dirty="0"/>
              <a:t> stuff in free time.</a:t>
            </a:r>
          </a:p>
          <a:p>
            <a:endParaRPr lang="en-US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10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24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673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40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uitleg</a:t>
            </a:r>
            <a:r>
              <a:rPr lang="en-US" dirty="0"/>
              <a:t> wat</a:t>
            </a:r>
            <a:r>
              <a:rPr lang="en-US" baseline="0" dirty="0"/>
              <a:t> </a:t>
            </a:r>
            <a:r>
              <a:rPr lang="en-US" baseline="0" dirty="0" err="1"/>
              <a:t>dit</a:t>
            </a:r>
            <a:r>
              <a:rPr lang="en-US" baseline="0" dirty="0"/>
              <a:t> was =&gt; </a:t>
            </a:r>
            <a:r>
              <a:rPr lang="en-US" baseline="0" dirty="0" err="1"/>
              <a:t>cijfers</a:t>
            </a:r>
            <a:r>
              <a:rPr lang="en-US" baseline="0" dirty="0"/>
              <a:t>. </a:t>
            </a:r>
            <a:r>
              <a:rPr lang="en-US" baseline="0" dirty="0" err="1"/>
              <a:t>aantal</a:t>
            </a:r>
            <a:r>
              <a:rPr lang="en-US" baseline="0" dirty="0"/>
              <a:t> </a:t>
            </a:r>
            <a:r>
              <a:rPr lang="en-US" baseline="0" dirty="0" err="1"/>
              <a:t>bezoekers</a:t>
            </a:r>
            <a:r>
              <a:rPr lang="en-US" baseline="0" dirty="0"/>
              <a:t>, goals and target group</a:t>
            </a:r>
          </a:p>
          <a:p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tabLst/>
              <a:defRPr/>
            </a:pPr>
            <a:r>
              <a:rPr lang="en-US" baseline="0" dirty="0" err="1"/>
              <a:t>wtsch</a:t>
            </a:r>
            <a:r>
              <a:rPr lang="en-US" baseline="0" dirty="0"/>
              <a:t> </a:t>
            </a:r>
            <a:r>
              <a:rPr lang="en-US" baseline="0" dirty="0" err="1"/>
              <a:t>prog</a:t>
            </a:r>
            <a:r>
              <a:rPr lang="en-US" baseline="0" dirty="0"/>
              <a:t> </a:t>
            </a:r>
            <a:r>
              <a:rPr lang="en-US" baseline="0" dirty="0" err="1"/>
              <a:t>bv</a:t>
            </a:r>
            <a:r>
              <a:rPr lang="en-US" baseline="0" dirty="0"/>
              <a:t>: </a:t>
            </a:r>
            <a:r>
              <a:rPr lang="en-US" baseline="0" dirty="0" err="1"/>
              <a:t>zoveel</a:t>
            </a:r>
            <a:r>
              <a:rPr lang="en-US" baseline="0" dirty="0"/>
              <a:t> </a:t>
            </a:r>
            <a:r>
              <a:rPr lang="en-US" baseline="0" dirty="0" err="1"/>
              <a:t>mogelijk</a:t>
            </a:r>
            <a:r>
              <a:rPr lang="en-US" baseline="0" dirty="0"/>
              <a:t> </a:t>
            </a:r>
            <a:r>
              <a:rPr lang="en-US" baseline="0" dirty="0" err="1"/>
              <a:t>experimenten</a:t>
            </a:r>
            <a:r>
              <a:rPr lang="en-US" baseline="0" dirty="0"/>
              <a:t> (</a:t>
            </a:r>
            <a:r>
              <a:rPr lang="en-US" baseline="0" dirty="0" err="1"/>
              <a:t>pijn</a:t>
            </a:r>
            <a:r>
              <a:rPr lang="en-US" baseline="0" dirty="0"/>
              <a:t>) / demo’s, games (robot dating) / maar </a:t>
            </a:r>
            <a:r>
              <a:rPr lang="en-US" baseline="0" dirty="0" err="1"/>
              <a:t>ook</a:t>
            </a:r>
            <a:r>
              <a:rPr lang="en-US" baseline="0" dirty="0"/>
              <a:t> Occam’s Beard </a:t>
            </a:r>
            <a:r>
              <a:rPr lang="en-US" baseline="0" dirty="0" err="1"/>
              <a:t>en</a:t>
            </a:r>
            <a:r>
              <a:rPr lang="en-US" baseline="0" dirty="0"/>
              <a:t> 20PK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tabLst/>
              <a:defRPr/>
            </a:pPr>
            <a:r>
              <a:rPr lang="en-US" dirty="0"/>
              <a:t>10 </a:t>
            </a:r>
            <a:r>
              <a:rPr lang="en-US" dirty="0" err="1"/>
              <a:t>yrs</a:t>
            </a:r>
            <a:r>
              <a:rPr lang="en-US" dirty="0"/>
              <a:t>; night; expo; schools;</a:t>
            </a:r>
            <a:r>
              <a:rPr lang="en-US" baseline="0" dirty="0"/>
              <a:t> </a:t>
            </a:r>
            <a:r>
              <a:rPr lang="en-US" dirty="0"/>
              <a:t>guest programming at other festivals</a:t>
            </a:r>
          </a:p>
          <a:p>
            <a:pPr marL="171450" indent="-171450">
              <a:buFont typeface="Symbol"/>
              <a:buChar char="Þ"/>
            </a:pPr>
            <a:endParaRPr lang="en-US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7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53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lot of</a:t>
            </a:r>
            <a:r>
              <a:rPr lang="en-US" baseline="0" dirty="0"/>
              <a:t> </a:t>
            </a:r>
            <a:r>
              <a:rPr lang="en-US" baseline="0" dirty="0" err="1"/>
              <a:t>edu</a:t>
            </a:r>
            <a:r>
              <a:rPr lang="en-US" baseline="0" dirty="0"/>
              <a:t> materials and some event programming/</a:t>
            </a:r>
            <a:r>
              <a:rPr lang="en-US" baseline="0" dirty="0" err="1"/>
              <a:t>organisation</a:t>
            </a:r>
            <a:r>
              <a:rPr lang="en-US" baseline="0" dirty="0"/>
              <a:t>, but also games </a:t>
            </a:r>
            <a:r>
              <a:rPr lang="en-US" baseline="0" dirty="0" err="1"/>
              <a:t>etc</a:t>
            </a:r>
            <a:endParaRPr lang="en-US" baseline="0" dirty="0"/>
          </a:p>
          <a:p>
            <a:endParaRPr lang="en-US" dirty="0"/>
          </a:p>
          <a:p>
            <a:r>
              <a:rPr lang="en-US" dirty="0"/>
              <a:t>RI project</a:t>
            </a:r>
            <a:r>
              <a:rPr lang="en-US" baseline="0" dirty="0"/>
              <a:t> in very short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714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nl-NL" dirty="0"/>
              <a:t>DJA on Wheels</a:t>
            </a:r>
          </a:p>
          <a:p>
            <a:pPr eaLnBrk="1" hangingPunct="1"/>
            <a:r>
              <a:rPr lang="en-US" altLang="nl-NL" dirty="0"/>
              <a:t>plus: game</a:t>
            </a:r>
            <a:endParaRPr lang="en-US" dirty="0"/>
          </a:p>
          <a:p>
            <a:pPr marL="171450" indent="-171450" eaLnBrk="1" hangingPunct="1">
              <a:buFont typeface="Symbol"/>
              <a:buChar char="Þ"/>
            </a:pPr>
            <a:r>
              <a:rPr lang="en-US" dirty="0"/>
              <a:t>story about space exploration/planet</a:t>
            </a:r>
          </a:p>
          <a:p>
            <a:pPr marL="171450" indent="-171450" eaLnBrk="1" hangingPunct="1">
              <a:buFont typeface="Symbol"/>
              <a:buChar char="Þ"/>
            </a:pPr>
            <a:r>
              <a:rPr lang="en-US" dirty="0"/>
              <a:t>simulation of science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2119C-64E0-4A6C-971E-3787A8FDD3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23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uitleg</a:t>
            </a:r>
            <a:r>
              <a:rPr lang="en-US" dirty="0"/>
              <a:t> wat</a:t>
            </a:r>
            <a:r>
              <a:rPr lang="en-US" baseline="0" dirty="0"/>
              <a:t> </a:t>
            </a:r>
            <a:r>
              <a:rPr lang="en-US" baseline="0" dirty="0" err="1"/>
              <a:t>dit</a:t>
            </a:r>
            <a:r>
              <a:rPr lang="en-US" baseline="0" dirty="0"/>
              <a:t> was =&gt; </a:t>
            </a:r>
            <a:r>
              <a:rPr lang="en-US" baseline="0" dirty="0" err="1"/>
              <a:t>cijfers</a:t>
            </a:r>
            <a:r>
              <a:rPr lang="en-US" baseline="0" dirty="0"/>
              <a:t>. </a:t>
            </a:r>
            <a:r>
              <a:rPr lang="en-US" baseline="0" dirty="0" err="1"/>
              <a:t>aantal</a:t>
            </a:r>
            <a:r>
              <a:rPr lang="en-US" baseline="0" dirty="0"/>
              <a:t> </a:t>
            </a:r>
            <a:r>
              <a:rPr lang="en-US" baseline="0" dirty="0" err="1"/>
              <a:t>bezoekers</a:t>
            </a:r>
            <a:r>
              <a:rPr lang="en-US" baseline="0" dirty="0"/>
              <a:t>, goals and target group</a:t>
            </a:r>
          </a:p>
          <a:p>
            <a:endParaRPr lang="en-US" baseline="0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tabLst/>
              <a:defRPr/>
            </a:pPr>
            <a:r>
              <a:rPr lang="en-US" baseline="0" dirty="0" err="1"/>
              <a:t>wtsch</a:t>
            </a:r>
            <a:r>
              <a:rPr lang="en-US" baseline="0" dirty="0"/>
              <a:t> </a:t>
            </a:r>
            <a:r>
              <a:rPr lang="en-US" baseline="0" dirty="0" err="1"/>
              <a:t>prog</a:t>
            </a:r>
            <a:r>
              <a:rPr lang="en-US" baseline="0" dirty="0"/>
              <a:t> </a:t>
            </a:r>
            <a:r>
              <a:rPr lang="en-US" baseline="0" dirty="0" err="1"/>
              <a:t>bv</a:t>
            </a:r>
            <a:r>
              <a:rPr lang="en-US" baseline="0" dirty="0"/>
              <a:t>: </a:t>
            </a:r>
            <a:r>
              <a:rPr lang="en-US" baseline="0" dirty="0" err="1"/>
              <a:t>zoveel</a:t>
            </a:r>
            <a:r>
              <a:rPr lang="en-US" baseline="0" dirty="0"/>
              <a:t> </a:t>
            </a:r>
            <a:r>
              <a:rPr lang="en-US" baseline="0" dirty="0" err="1"/>
              <a:t>mogelijk</a:t>
            </a:r>
            <a:r>
              <a:rPr lang="en-US" baseline="0" dirty="0"/>
              <a:t> </a:t>
            </a:r>
            <a:r>
              <a:rPr lang="en-US" baseline="0" dirty="0" err="1"/>
              <a:t>experimenten</a:t>
            </a:r>
            <a:r>
              <a:rPr lang="en-US" baseline="0" dirty="0"/>
              <a:t> (</a:t>
            </a:r>
            <a:r>
              <a:rPr lang="en-US" baseline="0" dirty="0" err="1"/>
              <a:t>pijn</a:t>
            </a:r>
            <a:r>
              <a:rPr lang="en-US" baseline="0" dirty="0"/>
              <a:t>) / demo’s, games (robot dating) / maar </a:t>
            </a:r>
            <a:r>
              <a:rPr lang="en-US" baseline="0" dirty="0" err="1"/>
              <a:t>ook</a:t>
            </a:r>
            <a:r>
              <a:rPr lang="en-US" baseline="0" dirty="0"/>
              <a:t> Occam’s Beard </a:t>
            </a:r>
            <a:r>
              <a:rPr lang="en-US" baseline="0" dirty="0" err="1"/>
              <a:t>en</a:t>
            </a:r>
            <a:r>
              <a:rPr lang="en-US" baseline="0" dirty="0"/>
              <a:t> 20PK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/>
              <a:buChar char="Þ"/>
              <a:tabLst/>
              <a:defRPr/>
            </a:pPr>
            <a:r>
              <a:rPr lang="en-US" dirty="0"/>
              <a:t>10 </a:t>
            </a:r>
            <a:r>
              <a:rPr lang="en-US" dirty="0" err="1"/>
              <a:t>yrs</a:t>
            </a:r>
            <a:r>
              <a:rPr lang="en-US" dirty="0"/>
              <a:t>; night; expo; schools;</a:t>
            </a:r>
            <a:r>
              <a:rPr lang="en-US" baseline="0" dirty="0"/>
              <a:t> </a:t>
            </a:r>
            <a:r>
              <a:rPr lang="en-US" dirty="0"/>
              <a:t>guest programming at other festivals</a:t>
            </a:r>
          </a:p>
          <a:p>
            <a:pPr marL="171450" indent="-171450">
              <a:buFont typeface="Symbol"/>
              <a:buChar char="Þ"/>
            </a:pPr>
            <a:endParaRPr lang="en-US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471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37076" indent="-283491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33964" indent="-22679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87549" indent="-22679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41134" indent="-22679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494721" indent="-2267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48306" indent="-2267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01891" indent="-2267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55477" indent="-22679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D166B38-2075-4764-AE04-DFD970A180B1}" type="slidenum">
              <a:rPr lang="nl-NL" altLang="nl-NL" smtClean="0"/>
              <a:pPr eaLnBrk="1" hangingPunct="1"/>
              <a:t>16</a:t>
            </a:fld>
            <a:endParaRPr lang="nl-NL" altLang="nl-NL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nl-NL" dirty="0"/>
              <a:t>meta stuff (</a:t>
            </a:r>
            <a:r>
              <a:rPr lang="en-US" altLang="nl-NL" dirty="0" err="1"/>
              <a:t>conf</a:t>
            </a:r>
            <a:r>
              <a:rPr lang="en-US" altLang="nl-NL" dirty="0"/>
              <a:t>, scientists training)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nl-NL" dirty="0"/>
              <a:t>Other stuff (some more events, citizen science VPRO)</a:t>
            </a:r>
            <a:endParaRPr lang="en-US" dirty="0"/>
          </a:p>
          <a:p>
            <a:pPr eaLnBrk="1" hangingPunct="1"/>
            <a:endParaRPr lang="en-US" altLang="nl-NL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lot of</a:t>
            </a:r>
            <a:r>
              <a:rPr lang="en-US" baseline="0" dirty="0"/>
              <a:t> </a:t>
            </a:r>
            <a:r>
              <a:rPr lang="en-US" baseline="0" dirty="0" err="1"/>
              <a:t>edu</a:t>
            </a:r>
            <a:r>
              <a:rPr lang="en-US" baseline="0" dirty="0"/>
              <a:t> materials and some event programming/</a:t>
            </a:r>
            <a:r>
              <a:rPr lang="en-US" baseline="0" dirty="0" err="1"/>
              <a:t>organisation</a:t>
            </a:r>
            <a:r>
              <a:rPr lang="en-US" baseline="0" dirty="0"/>
              <a:t>, but also games </a:t>
            </a:r>
            <a:r>
              <a:rPr lang="en-US" baseline="0" dirty="0" err="1"/>
              <a:t>etc</a:t>
            </a:r>
            <a:endParaRPr lang="en-US" baseline="0" dirty="0"/>
          </a:p>
          <a:p>
            <a:endParaRPr lang="en-US" dirty="0"/>
          </a:p>
          <a:p>
            <a:r>
              <a:rPr lang="en-US" dirty="0"/>
              <a:t>RI project</a:t>
            </a:r>
            <a:r>
              <a:rPr lang="en-US" baseline="0" dirty="0"/>
              <a:t> in very short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180938-1856-4383-97AA-E4B43CB322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1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6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4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D0EEEE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D0EEEE"/>
                </a:solidFill>
              </a:defRPr>
            </a:lvl1pPr>
            <a:lvl2pPr>
              <a:defRPr>
                <a:solidFill>
                  <a:srgbClr val="D0EEEE"/>
                </a:solidFill>
              </a:defRPr>
            </a:lvl2pPr>
            <a:lvl3pPr>
              <a:defRPr>
                <a:solidFill>
                  <a:srgbClr val="D0EEEE"/>
                </a:solidFill>
              </a:defRPr>
            </a:lvl3pPr>
            <a:lvl4pPr>
              <a:defRPr>
                <a:solidFill>
                  <a:srgbClr val="D0EEEE"/>
                </a:solidFill>
              </a:defRPr>
            </a:lvl4pPr>
            <a:lvl5pPr>
              <a:defRPr>
                <a:solidFill>
                  <a:srgbClr val="D0EEEE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4AB2433-5C4C-4D72-9EA8-409F3FBB51FA}"/>
              </a:ext>
            </a:extLst>
          </p:cNvPr>
          <p:cNvSpPr txBox="1"/>
          <p:nvPr userDrawn="1"/>
        </p:nvSpPr>
        <p:spPr>
          <a:xfrm>
            <a:off x="457200" y="4328208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D0EEEE"/>
                </a:solidFill>
                <a:latin typeface="Akzidenz-Grotesk BQ Extra" pitchFamily="50" charset="0"/>
              </a:rPr>
              <a:t>PART 1/4</a:t>
            </a:r>
            <a:endParaRPr lang="nl-NL">
              <a:solidFill>
                <a:srgbClr val="D0EEEE"/>
              </a:solidFill>
              <a:latin typeface="Akzidenz-Grotesk BQ Ex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405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D0EEEE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D0EEEE"/>
                </a:solidFill>
              </a:defRPr>
            </a:lvl1pPr>
            <a:lvl2pPr>
              <a:defRPr>
                <a:solidFill>
                  <a:srgbClr val="D0EEEE"/>
                </a:solidFill>
              </a:defRPr>
            </a:lvl2pPr>
            <a:lvl3pPr>
              <a:defRPr>
                <a:solidFill>
                  <a:srgbClr val="D0EEEE"/>
                </a:solidFill>
              </a:defRPr>
            </a:lvl3pPr>
            <a:lvl4pPr>
              <a:defRPr>
                <a:solidFill>
                  <a:srgbClr val="D0EEEE"/>
                </a:solidFill>
              </a:defRPr>
            </a:lvl4pPr>
            <a:lvl5pPr>
              <a:defRPr>
                <a:solidFill>
                  <a:srgbClr val="D0EEEE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8706F2F-50CB-45AB-979A-417FACE56E9A}"/>
              </a:ext>
            </a:extLst>
          </p:cNvPr>
          <p:cNvSpPr txBox="1"/>
          <p:nvPr userDrawn="1"/>
        </p:nvSpPr>
        <p:spPr>
          <a:xfrm>
            <a:off x="457200" y="432892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D0EEEE"/>
                </a:solidFill>
                <a:latin typeface="Akzidenz-Grotesk BQ Extra" pitchFamily="50" charset="0"/>
              </a:rPr>
              <a:t>PART 2/4</a:t>
            </a:r>
            <a:endParaRPr lang="nl-NL">
              <a:solidFill>
                <a:srgbClr val="D0EEEE"/>
              </a:solidFill>
              <a:latin typeface="Akzidenz-Grotesk BQ Ex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56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D0EEEE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4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D0EEEE"/>
                </a:solidFill>
              </a:defRPr>
            </a:lvl1pPr>
          </a:lstStyle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>
                <a:solidFill>
                  <a:srgbClr val="D0EEEE"/>
                </a:solidFill>
              </a:defRPr>
            </a:lvl1pPr>
            <a:lvl2pPr>
              <a:defRPr>
                <a:solidFill>
                  <a:srgbClr val="D0EEEE"/>
                </a:solidFill>
              </a:defRPr>
            </a:lvl2pPr>
            <a:lvl3pPr>
              <a:defRPr>
                <a:solidFill>
                  <a:srgbClr val="D0EEEE"/>
                </a:solidFill>
              </a:defRPr>
            </a:lvl3pPr>
            <a:lvl4pPr>
              <a:defRPr>
                <a:solidFill>
                  <a:srgbClr val="D0EEEE"/>
                </a:solidFill>
              </a:defRPr>
            </a:lvl4pPr>
            <a:lvl5pPr>
              <a:defRPr>
                <a:solidFill>
                  <a:srgbClr val="D0EEEE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1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84438" y="205979"/>
            <a:ext cx="6202362" cy="857250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2484439" y="1200151"/>
            <a:ext cx="3024187" cy="339447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661026" y="1200151"/>
            <a:ext cx="3025775" cy="339447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062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pic>
        <p:nvPicPr>
          <p:cNvPr id="10" name="Afbeelding 9" descr="Afbeelding met illustratie&#10;&#10;Beschrijving is gegenereerd met zeer hoge betrouwbaarheid">
            <a:extLst>
              <a:ext uri="{FF2B5EF4-FFF2-40B4-BE49-F238E27FC236}">
                <a16:creationId xmlns:a16="http://schemas.microsoft.com/office/drawing/2014/main" id="{A92DEB20-AF95-47FC-AD08-5CF2A129800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970" y="4294585"/>
            <a:ext cx="1113830" cy="43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17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3" r:id="rId4"/>
    <p:sldLayoutId id="2147483652" r:id="rId5"/>
    <p:sldLayoutId id="2147483651" r:id="rId6"/>
    <p:sldLayoutId id="214748365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000" kern="1200">
          <a:solidFill>
            <a:srgbClr val="D0EEEE"/>
          </a:solidFill>
          <a:latin typeface="Akzidenz-Grotesk BQ" pitchFamily="50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D0EEEE"/>
          </a:solidFill>
          <a:latin typeface="Akzidenz-Grotesk BQ Light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rgbClr val="D0EEEE"/>
          </a:solidFill>
          <a:latin typeface="Akzidenz-Grotesk BQ Light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rgbClr val="D0EEEE"/>
          </a:solidFill>
          <a:latin typeface="Akzidenz-Grotesk BQ Light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D0EEEE"/>
          </a:solidFill>
          <a:latin typeface="Akzidenz-Grotesk BQ Light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rgbClr val="D0EEEE"/>
          </a:solidFill>
          <a:latin typeface="Akzidenz-Grotesk BQ Light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vsc-netwerk.nl/" TargetMode="External"/><Relationship Id="rId4" Type="http://schemas.openxmlformats.org/officeDocument/2006/relationships/hyperlink" Target="mailto:alex@vsc-netwerk.nl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126B6F57-07DE-47C5-A49F-0F0AAD275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"/>
            <a:ext cx="9144000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A3B0E-59F8-4EB9-BB30-23B64479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85725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D0EEEE"/>
                </a:solidFill>
              </a:rPr>
              <a:t>SOME MORE EXAMPLES</a:t>
            </a:r>
            <a:endParaRPr lang="nl-NL">
              <a:solidFill>
                <a:srgbClr val="D0EEEE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1CA40F-6CCA-4298-9192-0612911E3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8815"/>
            <a:ext cx="8229600" cy="2057401"/>
          </a:xfrm>
        </p:spPr>
        <p:txBody>
          <a:bodyPr numCol="2">
            <a:noAutofit/>
          </a:bodyPr>
          <a:lstStyle/>
          <a:p>
            <a:pPr marL="0" indent="0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 i="1">
                <a:solidFill>
                  <a:srgbClr val="D0EEEE"/>
                </a:solidFill>
              </a:rPr>
              <a:t>MOOC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>
                <a:solidFill>
                  <a:srgbClr val="D0EEEE"/>
                </a:solidFill>
              </a:rPr>
              <a:t>science center exhibit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>
                <a:solidFill>
                  <a:srgbClr val="D0EEEE"/>
                </a:solidFill>
              </a:rPr>
              <a:t>smartphone app with historic walk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>
                <a:solidFill>
                  <a:srgbClr val="D0EEEE"/>
                </a:solidFill>
              </a:rPr>
              <a:t>citizen science project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>
                <a:solidFill>
                  <a:srgbClr val="D0EEEE"/>
                </a:solidFill>
              </a:rPr>
              <a:t>childrens lectures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>
                <a:solidFill>
                  <a:srgbClr val="D0EEEE"/>
                </a:solidFill>
              </a:rPr>
              <a:t>discussion events with citizens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>
                <a:solidFill>
                  <a:srgbClr val="D0EEEE"/>
                </a:solidFill>
              </a:rPr>
              <a:t>city science festival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>
                <a:solidFill>
                  <a:srgbClr val="D0EEEE"/>
                </a:solidFill>
              </a:rPr>
              <a:t>school project in lower SES neighborhood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>
                <a:solidFill>
                  <a:srgbClr val="D0EEEE"/>
                </a:solidFill>
              </a:rPr>
              <a:t>TV interview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>
                <a:solidFill>
                  <a:srgbClr val="D0EEEE"/>
                </a:solidFill>
              </a:rPr>
              <a:t>university museum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>
                <a:solidFill>
                  <a:srgbClr val="D0EEEE"/>
                </a:solidFill>
              </a:rPr>
              <a:t>podcast series</a:t>
            </a:r>
          </a:p>
          <a:p>
            <a:pPr marL="0" indent="0">
              <a:lnSpc>
                <a:spcPct val="170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1800">
                <a:solidFill>
                  <a:srgbClr val="D0EEEE"/>
                </a:solidFill>
              </a:rPr>
              <a:t>serious game</a:t>
            </a:r>
          </a:p>
        </p:txBody>
      </p:sp>
    </p:spTree>
    <p:extLst>
      <p:ext uri="{BB962C8B-B14F-4D97-AF65-F5344CB8AC3E}">
        <p14:creationId xmlns:p14="http://schemas.microsoft.com/office/powerpoint/2010/main" val="116778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BE4282A-0A92-4119-827C-630E6A84C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>
                <a:solidFill>
                  <a:srgbClr val="D0EEEE"/>
                </a:solidFill>
              </a:rPr>
              <a:t>Science communication (sci com):</a:t>
            </a:r>
          </a:p>
          <a:p>
            <a:pPr marL="0" indent="0">
              <a:buNone/>
            </a:pPr>
            <a:r>
              <a:rPr lang="nl-NL">
                <a:solidFill>
                  <a:srgbClr val="D0EEEE"/>
                </a:solidFill>
              </a:rPr>
              <a:t>the use of suitable communication skills, means and activities to stimulate and reward public engagement with science.</a:t>
            </a:r>
          </a:p>
        </p:txBody>
      </p:sp>
    </p:spTree>
    <p:extLst>
      <p:ext uri="{BB962C8B-B14F-4D97-AF65-F5344CB8AC3E}">
        <p14:creationId xmlns:p14="http://schemas.microsoft.com/office/powerpoint/2010/main" val="155770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D0EEEE"/>
                </a:solidFill>
              </a:rPr>
              <a:t>(ME</a:t>
            </a:r>
            <a:endParaRPr lang="en-US" dirty="0">
              <a:solidFill>
                <a:srgbClr val="D0EEEE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458200" cy="3047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rgbClr val="D0EEEE"/>
                </a:solidFill>
              </a:rPr>
              <a:t>De Praktijk / 200+ sci com projects</a:t>
            </a:r>
            <a:endParaRPr lang="en-US" dirty="0">
              <a:solidFill>
                <a:srgbClr val="D0EEEE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D0EEEE"/>
                </a:solidFill>
              </a:rPr>
              <a:t>Rathenau Institute / sci com policy research</a:t>
            </a:r>
          </a:p>
          <a:p>
            <a:pPr marL="0" indent="0">
              <a:buNone/>
            </a:pPr>
            <a:r>
              <a:rPr lang="en-US">
                <a:solidFill>
                  <a:srgbClr val="D0EEEE"/>
                </a:solidFill>
              </a:rPr>
              <a:t>VSC / community mgmt, advocacy</a:t>
            </a:r>
          </a:p>
          <a:p>
            <a:pPr marL="0" indent="0">
              <a:buNone/>
            </a:pPr>
            <a:endParaRPr lang="en-US">
              <a:solidFill>
                <a:srgbClr val="D0EEEE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D0EEEE"/>
                </a:solidFill>
              </a:rPr>
              <a:t>Amsterdam, 1 child, death metal</a:t>
            </a:r>
            <a:endParaRPr lang="en-US" dirty="0">
              <a:solidFill>
                <a:srgbClr val="D0EE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9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0"/>
            <a:ext cx="6053137" cy="513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53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3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6667F-BD66-4EEA-AE1A-07FCFCEE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FFC107-88B5-4152-84E1-07A6152EC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persoon, grond, object, gebouw&#10;&#10;Automatisch gegenereerde beschrijving">
            <a:extLst>
              <a:ext uri="{FF2B5EF4-FFF2-40B4-BE49-F238E27FC236}">
                <a16:creationId xmlns:a16="http://schemas.microsoft.com/office/drawing/2014/main" id="{4FD1B68F-BC16-421B-88E7-76FFBF3D1D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0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9" b="-1"/>
          <a:stretch/>
        </p:blipFill>
        <p:spPr>
          <a:xfrm>
            <a:off x="762000" y="-19050"/>
            <a:ext cx="7669772" cy="5143499"/>
          </a:xfrm>
          <a:prstGeom prst="rect">
            <a:avLst/>
          </a:prstGeom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056683"/>
            <a:ext cx="2171700" cy="2934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051" y="2435402"/>
            <a:ext cx="2193925" cy="29557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21150" y="2132408"/>
            <a:ext cx="2179638" cy="29420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67401" y="1786410"/>
            <a:ext cx="2208213" cy="29344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59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99D4D-F405-4514-9CCE-7FB0D775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 descr="Afbeelding met persoon, mensen, binnen, vrouw&#10;&#10;Automatisch gegenereerde beschrijving">
            <a:extLst>
              <a:ext uri="{FF2B5EF4-FFF2-40B4-BE49-F238E27FC236}">
                <a16:creationId xmlns:a16="http://schemas.microsoft.com/office/drawing/2014/main" id="{6056237A-2BD4-467B-94B0-CD599D088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489"/>
          <a:stretch/>
        </p:blipFill>
        <p:spPr>
          <a:xfrm>
            <a:off x="0" y="0"/>
            <a:ext cx="9144000" cy="6094477"/>
          </a:xfrm>
        </p:spPr>
      </p:pic>
    </p:spTree>
    <p:extLst>
      <p:ext uri="{BB962C8B-B14F-4D97-AF65-F5344CB8AC3E}">
        <p14:creationId xmlns:p14="http://schemas.microsoft.com/office/powerpoint/2010/main" val="132505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499B2-1453-448A-B0C6-4E682D53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93561C2E-A2BB-46CE-B266-18D1E8CFD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4" descr="Afbeelding met lucht, buiten, gebouw, weg&#10;&#10;Automatisch gegenereerde beschrijving">
            <a:extLst>
              <a:ext uri="{FF2B5EF4-FFF2-40B4-BE49-F238E27FC236}">
                <a16:creationId xmlns:a16="http://schemas.microsoft.com/office/drawing/2014/main" id="{690D7159-4907-4521-B21F-95B5F68169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5B40C6-C07F-49E5-92F5-D6A774AB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Tijdelijke aanduiding voor inhoud 7" descr="Afbeelding met boom, buiten, gras, gebouw&#10;&#10;Automatisch gegenereerde beschrijving">
            <a:extLst>
              <a:ext uri="{FF2B5EF4-FFF2-40B4-BE49-F238E27FC236}">
                <a16:creationId xmlns:a16="http://schemas.microsoft.com/office/drawing/2014/main" id="{FEC432C7-CE29-4167-8E32-F11E52E78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5"/>
          <a:stretch/>
        </p:blipFill>
        <p:spPr>
          <a:xfrm rot="5400000">
            <a:off x="1924050" y="-2076449"/>
            <a:ext cx="5143503" cy="9296400"/>
          </a:xfrm>
        </p:spPr>
      </p:pic>
    </p:spTree>
    <p:extLst>
      <p:ext uri="{BB962C8B-B14F-4D97-AF65-F5344CB8AC3E}">
        <p14:creationId xmlns:p14="http://schemas.microsoft.com/office/powerpoint/2010/main" val="270811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1809750"/>
            <a:ext cx="8229600" cy="85725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>
                <a:solidFill>
                  <a:srgbClr val="D0EEEE"/>
                </a:solidFill>
              </a:rPr>
              <a:t>SCIENCE COMMUNICATION</a:t>
            </a:r>
            <a:br>
              <a:rPr lang="en-US" b="1">
                <a:solidFill>
                  <a:srgbClr val="D0EEEE"/>
                </a:solidFill>
              </a:rPr>
            </a:br>
            <a:r>
              <a:rPr lang="en-US" b="1">
                <a:solidFill>
                  <a:srgbClr val="D0EEEE"/>
                </a:solidFill>
              </a:rPr>
              <a:t>FOR SOCIETAL IMPACT</a:t>
            </a:r>
            <a:br>
              <a:rPr lang="en-US" b="1">
                <a:solidFill>
                  <a:srgbClr val="D0EEEE"/>
                </a:solidFill>
              </a:rPr>
            </a:br>
            <a:r>
              <a:rPr lang="en-US" b="1">
                <a:solidFill>
                  <a:srgbClr val="D0EEEE"/>
                </a:solidFill>
              </a:rPr>
              <a:t>-</a:t>
            </a:r>
            <a:r>
              <a:rPr lang="en-US" b="1"/>
              <a:t/>
            </a:r>
            <a:br>
              <a:rPr lang="en-US" b="1"/>
            </a:br>
            <a:r>
              <a:rPr lang="en-US" sz="2700" b="1">
                <a:solidFill>
                  <a:srgbClr val="D0EEEE"/>
                </a:solidFill>
                <a:latin typeface="Akzidenz-Grotesk BQ Light" pitchFamily="50" charset="0"/>
              </a:rPr>
              <a:t>OBSTACLES AND CRITERIA</a:t>
            </a:r>
            <a:endParaRPr lang="en-US" dirty="0">
              <a:solidFill>
                <a:srgbClr val="D0EEEE"/>
              </a:solidFill>
              <a:latin typeface="Akzidenz-Grotesk BQ Light" pitchFamily="50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57200" y="432435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D0EEEE"/>
                </a:solidFill>
                <a:latin typeface="Akzidenz-Grotesk BQ Light" pitchFamily="50" charset="0"/>
              </a:rPr>
              <a:t>Alex </a:t>
            </a:r>
            <a:r>
              <a:rPr lang="en-US">
                <a:solidFill>
                  <a:srgbClr val="D0EEEE"/>
                </a:solidFill>
                <a:latin typeface="Akzidenz-Grotesk BQ Light" pitchFamily="50" charset="0"/>
              </a:rPr>
              <a:t>Verkade – Sep 15, 2020	        @alexverkade</a:t>
            </a:r>
            <a:endParaRPr lang="en-US" dirty="0">
              <a:solidFill>
                <a:srgbClr val="D0EEEE"/>
              </a:solidFill>
              <a:latin typeface="Akzidenz-Grotesk BQ Ligh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47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DF6036-230E-4862-9B8D-20B91A80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 descr="Afbeelding met persoon, binnen, man, motor&#10;&#10;Automatisch gegenereerde beschrijving">
            <a:extLst>
              <a:ext uri="{FF2B5EF4-FFF2-40B4-BE49-F238E27FC236}">
                <a16:creationId xmlns:a16="http://schemas.microsoft.com/office/drawing/2014/main" id="{8525365E-B856-4984-98F8-EF838599A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149"/>
          <a:stretch/>
        </p:blipFill>
        <p:spPr>
          <a:xfrm>
            <a:off x="0" y="0"/>
            <a:ext cx="9144000" cy="6076950"/>
          </a:xfrm>
        </p:spPr>
      </p:pic>
    </p:spTree>
    <p:extLst>
      <p:ext uri="{BB962C8B-B14F-4D97-AF65-F5344CB8AC3E}">
        <p14:creationId xmlns:p14="http://schemas.microsoft.com/office/powerpoint/2010/main" val="181933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D0EEEE"/>
                </a:solidFill>
              </a:rPr>
              <a:t>ME</a:t>
            </a:r>
            <a:endParaRPr lang="en-US" dirty="0">
              <a:solidFill>
                <a:srgbClr val="D0EEEE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458200" cy="30479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solidFill>
                  <a:srgbClr val="D0EEEE"/>
                </a:solidFill>
              </a:rPr>
              <a:t>De Praktijk / 200+ sci com projects</a:t>
            </a:r>
            <a:endParaRPr lang="en-US" dirty="0">
              <a:solidFill>
                <a:srgbClr val="D0EEEE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D0EEEE"/>
                </a:solidFill>
              </a:rPr>
              <a:t>Rathenau Institute / sci com policy research</a:t>
            </a:r>
          </a:p>
          <a:p>
            <a:pPr marL="0" indent="0">
              <a:buNone/>
            </a:pPr>
            <a:r>
              <a:rPr lang="en-US">
                <a:solidFill>
                  <a:srgbClr val="D0EEEE"/>
                </a:solidFill>
              </a:rPr>
              <a:t>VSC / science centers &amp; museums, community mgmt, advocacy</a:t>
            </a:r>
          </a:p>
          <a:p>
            <a:pPr marL="0" indent="0">
              <a:buNone/>
            </a:pPr>
            <a:endParaRPr lang="en-US">
              <a:solidFill>
                <a:srgbClr val="D0EEEE"/>
              </a:solidFill>
            </a:endParaRPr>
          </a:p>
          <a:p>
            <a:pPr marL="0" indent="0">
              <a:buNone/>
            </a:pPr>
            <a:r>
              <a:rPr lang="en-US">
                <a:solidFill>
                  <a:srgbClr val="D0EEEE"/>
                </a:solidFill>
              </a:rPr>
              <a:t>Amsterdam, 1 child, death metal)</a:t>
            </a:r>
            <a:endParaRPr lang="en-US" dirty="0">
              <a:solidFill>
                <a:srgbClr val="D0EE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5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0403D-3021-4D31-8A50-48CB4DCCC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CBC57DE-85D7-4463-8FAA-56A01B379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495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126B6F57-07DE-47C5-A49F-0F0AAD275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"/>
            <a:ext cx="9144000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7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97C59A-61FB-43BA-A1CE-2C09536E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WHY SCI COM?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6CA73B-1A6D-4321-BDE3-A6D2581D3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657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Why should we* want to do science communication at all?</a:t>
            </a:r>
          </a:p>
          <a:p>
            <a:pPr marL="0" indent="0">
              <a:buNone/>
            </a:pPr>
            <a:r>
              <a:rPr lang="en-US"/>
              <a:t>5 minute discussion in chat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/>
              <a:t>* society, academia, individuals</a:t>
            </a:r>
          </a:p>
          <a:p>
            <a:pPr marL="0" indent="0"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64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686800" cy="857250"/>
          </a:xfrm>
        </p:spPr>
        <p:txBody>
          <a:bodyPr>
            <a:normAutofit/>
          </a:bodyPr>
          <a:lstStyle/>
          <a:p>
            <a:r>
              <a:rPr lang="en-US"/>
              <a:t>WHY SCI COM? SOME ANSWERS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814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Tax money spending </a:t>
            </a:r>
            <a:r>
              <a:rPr lang="en-US" dirty="0">
                <a:solidFill>
                  <a:schemeClr val="tx1"/>
                </a:solidFill>
              </a:rPr>
              <a:t>transparency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1"/>
                </a:solidFill>
              </a:rPr>
              <a:t>Democracy</a:t>
            </a:r>
            <a:r>
              <a:rPr lang="en-US" dirty="0"/>
              <a:t> demands people co-decide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Understanding </a:t>
            </a:r>
            <a:r>
              <a:rPr lang="en-US"/>
              <a:t>science gives people </a:t>
            </a:r>
            <a:r>
              <a:rPr lang="en-US">
                <a:solidFill>
                  <a:schemeClr val="tx1"/>
                </a:solidFill>
              </a:rPr>
              <a:t>autonomy</a:t>
            </a:r>
            <a:endParaRPr lang="en-US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/>
              <a:t>Public </a:t>
            </a:r>
            <a:r>
              <a:rPr lang="en-US">
                <a:solidFill>
                  <a:schemeClr val="tx1"/>
                </a:solidFill>
              </a:rPr>
              <a:t>adoption</a:t>
            </a:r>
            <a:r>
              <a:rPr lang="en-US"/>
              <a:t> of innovations and new insights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/>
              <a:t>It </a:t>
            </a:r>
            <a:r>
              <a:rPr lang="en-US">
                <a:solidFill>
                  <a:schemeClr val="tx1"/>
                </a:solidFill>
              </a:rPr>
              <a:t>improves science </a:t>
            </a:r>
            <a:r>
              <a:rPr lang="en-US"/>
              <a:t>itself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Generating </a:t>
            </a:r>
            <a:r>
              <a:rPr lang="en-US">
                <a:solidFill>
                  <a:schemeClr val="tx1"/>
                </a:solidFill>
              </a:rPr>
              <a:t>support</a:t>
            </a:r>
            <a:r>
              <a:rPr lang="en-US"/>
              <a:t> for science (funding)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16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6F1230-8C6B-469B-96BD-C96F4F6BB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/>
              <a:t>SAME BUT TRANSLATED INTO POSSIBLE POSITIVE IMPACTS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CA89BF-5683-4537-91B6-39DE86A42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81150"/>
            <a:ext cx="8229600" cy="3394472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Increased knowledge about what is being done with tax money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More (support for) science based policies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Higher quality of life through more science based decisions in individuals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Faster innovation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Scientific research and applications more attuned to societal demands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More support for the scientific enterprise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7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D4641A-2928-48F1-8C95-9ED7D583E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5EE91DF-E419-4341-A89E-7D198F5AD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93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buiten&#10;&#10;Beschrijving is gegenereerd met zeer hoge betrouwbaarheid">
            <a:extLst>
              <a:ext uri="{FF2B5EF4-FFF2-40B4-BE49-F238E27FC236}">
                <a16:creationId xmlns:a16="http://schemas.microsoft.com/office/drawing/2014/main" id="{704A4207-6415-4A82-8C99-B0AE620485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44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/>
              <a:t>SCI COM TODAY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/>
              <a:t>money and time wasted on bad projects</a:t>
            </a:r>
          </a:p>
          <a:p>
            <a:pPr>
              <a:buFontTx/>
              <a:buChar char="-"/>
            </a:pPr>
            <a:r>
              <a:rPr lang="en-US"/>
              <a:t>skewed audience, lost groups</a:t>
            </a:r>
          </a:p>
          <a:p>
            <a:pPr>
              <a:buFontTx/>
              <a:buChar char="-"/>
            </a:pPr>
            <a:r>
              <a:rPr lang="en-US"/>
              <a:t>little progress over the years</a:t>
            </a:r>
          </a:p>
        </p:txBody>
      </p:sp>
    </p:spTree>
    <p:extLst>
      <p:ext uri="{BB962C8B-B14F-4D97-AF65-F5344CB8AC3E}">
        <p14:creationId xmlns:p14="http://schemas.microsoft.com/office/powerpoint/2010/main" val="3484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64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A8B6CB-BCA8-427F-AF57-DF829614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F617C6-456D-43F7-9A19-63BA7CED8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E008798-2723-4AF9-A09B-CEA04A234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81" y="0"/>
            <a:ext cx="685203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02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45C269-3E24-4320-8ACF-243933F4F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BE517B-E81C-4127-8684-F9BA929044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FE64AFE-E61A-4314-B480-12F334C3E6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73" y="0"/>
            <a:ext cx="77386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/>
              <a:t>SCI COM TODAY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505199"/>
          </a:xfrm>
        </p:spPr>
        <p:txBody>
          <a:bodyPr>
            <a:normAutofit fontScale="92500"/>
          </a:bodyPr>
          <a:lstStyle/>
          <a:p>
            <a:pPr>
              <a:buFontTx/>
              <a:buChar char="-"/>
            </a:pPr>
            <a:r>
              <a:rPr lang="en-US"/>
              <a:t>money and time wasted on low impact projects</a:t>
            </a:r>
          </a:p>
          <a:p>
            <a:pPr>
              <a:buFontTx/>
              <a:buChar char="-"/>
            </a:pPr>
            <a:r>
              <a:rPr lang="en-US"/>
              <a:t>skewed audience, lost groups</a:t>
            </a:r>
          </a:p>
          <a:p>
            <a:pPr>
              <a:buFontTx/>
              <a:buChar char="-"/>
            </a:pPr>
            <a:r>
              <a:rPr lang="en-US"/>
              <a:t>little progress over the years</a:t>
            </a:r>
          </a:p>
          <a:p>
            <a:pPr>
              <a:buFontTx/>
              <a:buChar char="-"/>
            </a:pPr>
            <a:endParaRPr lang="en-US"/>
          </a:p>
          <a:p>
            <a:pPr>
              <a:buFont typeface="Akzidenz-Grotesk BQ Light" pitchFamily="50" charset="0"/>
              <a:buChar char="+"/>
            </a:pPr>
            <a:r>
              <a:rPr lang="en-US">
                <a:solidFill>
                  <a:schemeClr val="tx1"/>
                </a:solidFill>
              </a:rPr>
              <a:t>growing recognition of importance</a:t>
            </a:r>
          </a:p>
          <a:p>
            <a:pPr>
              <a:buFont typeface="Akzidenz-Grotesk BQ Light" pitchFamily="50" charset="0"/>
              <a:buChar char="+"/>
            </a:pPr>
            <a:r>
              <a:rPr lang="en-US">
                <a:solidFill>
                  <a:schemeClr val="tx1"/>
                </a:solidFill>
              </a:rPr>
              <a:t>motivated professionals and amateurs</a:t>
            </a:r>
          </a:p>
          <a:p>
            <a:pPr>
              <a:buFontTx/>
              <a:buChar char="-"/>
            </a:pPr>
            <a:endParaRPr lang="en-US"/>
          </a:p>
          <a:p>
            <a:pPr>
              <a:buFontTx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9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AE73C-8A8F-4EB7-900C-C48A2A2B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IMPROVE IMPACT?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753805-5EAC-4C5C-88E3-320EB5A18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Break out until...</a:t>
            </a:r>
          </a:p>
          <a:p>
            <a:pPr marL="0" indent="0">
              <a:buNone/>
            </a:pPr>
            <a:r>
              <a:rPr lang="en-US"/>
              <a:t>Discussion guided by 4 questions</a:t>
            </a:r>
          </a:p>
          <a:p>
            <a:pPr marL="0" indent="0">
              <a:buNone/>
            </a:pPr>
            <a:r>
              <a:rPr lang="nl-NL"/>
              <a:t>System analysis, theory of change</a:t>
            </a:r>
          </a:p>
          <a:p>
            <a:pPr marL="0" indent="0">
              <a:buNone/>
            </a:pPr>
            <a:r>
              <a:rPr lang="nl-NL"/>
              <a:t>Suggestions for interventions</a:t>
            </a:r>
          </a:p>
        </p:txBody>
      </p:sp>
    </p:spTree>
    <p:extLst>
      <p:ext uri="{BB962C8B-B14F-4D97-AF65-F5344CB8AC3E}">
        <p14:creationId xmlns:p14="http://schemas.microsoft.com/office/powerpoint/2010/main" val="38550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7489C4-A31F-42BF-9D5F-928002D52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BBAC59-9C44-4D82-A924-D742ECB37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839200" cy="33944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Who does / should do sci com?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What motivates them to do so?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How could we stimulate and support     </a:t>
            </a:r>
            <a:r>
              <a:rPr lang="nl-NL" i="1"/>
              <a:t>individuals</a:t>
            </a:r>
            <a:r>
              <a:rPr lang="nl-NL"/>
              <a:t> to improve their impact?</a:t>
            </a:r>
          </a:p>
          <a:p>
            <a:pPr marL="514350" indent="-514350">
              <a:buFont typeface="+mj-lt"/>
              <a:buAutoNum type="arabicPeriod"/>
            </a:pPr>
            <a:r>
              <a:rPr lang="nl-NL"/>
              <a:t>How could we make the </a:t>
            </a:r>
            <a:r>
              <a:rPr lang="nl-NL" i="1"/>
              <a:t>population</a:t>
            </a:r>
            <a:r>
              <a:rPr lang="nl-NL"/>
              <a:t> improve?</a:t>
            </a:r>
          </a:p>
          <a:p>
            <a:pPr marL="514350" indent="-514350">
              <a:buFont typeface="+mj-lt"/>
              <a:buAutoNum type="arabicPeriod"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31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99D4D-F405-4514-9CCE-7FB0D775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Tijdelijke aanduiding voor inhoud 8" descr="Afbeelding met persoon, mensen, binnen, vrouw&#10;&#10;Automatisch gegenereerde beschrijving">
            <a:extLst>
              <a:ext uri="{FF2B5EF4-FFF2-40B4-BE49-F238E27FC236}">
                <a16:creationId xmlns:a16="http://schemas.microsoft.com/office/drawing/2014/main" id="{6056237A-2BD4-467B-94B0-CD599D088D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489"/>
          <a:stretch/>
        </p:blipFill>
        <p:spPr>
          <a:xfrm>
            <a:off x="0" y="0"/>
            <a:ext cx="9144000" cy="6094477"/>
          </a:xfrm>
        </p:spPr>
      </p:pic>
      <p:sp>
        <p:nvSpPr>
          <p:cNvPr id="4" name="Titel 4">
            <a:extLst>
              <a:ext uri="{FF2B5EF4-FFF2-40B4-BE49-F238E27FC236}">
                <a16:creationId xmlns:a16="http://schemas.microsoft.com/office/drawing/2014/main" id="{92FECFED-914D-4454-A405-6ACB3B2053CD}"/>
              </a:ext>
            </a:extLst>
          </p:cNvPr>
          <p:cNvSpPr txBox="1">
            <a:spLocks/>
          </p:cNvSpPr>
          <p:nvPr/>
        </p:nvSpPr>
        <p:spPr>
          <a:xfrm>
            <a:off x="1752600" y="29527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rgbClr val="D0EEEE"/>
                </a:solidFill>
                <a:latin typeface="Akzidenz-Grotesk BQ" pitchFamily="50" charset="0"/>
                <a:ea typeface="+mj-ea"/>
                <a:cs typeface="+mj-cs"/>
              </a:defRPr>
            </a:lvl1pPr>
          </a:lstStyle>
          <a:p>
            <a:r>
              <a:rPr lang="en-US"/>
              <a:t>BREAK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683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3AE73C-8A8F-4EB7-900C-C48A2A2B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IMPROVE IMPACT?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5753805-5EAC-4C5C-88E3-320EB5A18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Analysis</a:t>
            </a:r>
          </a:p>
          <a:p>
            <a:pPr marL="0" indent="0">
              <a:buNone/>
            </a:pPr>
            <a:r>
              <a:rPr lang="en-US"/>
              <a:t>Theory </a:t>
            </a:r>
            <a:r>
              <a:rPr lang="nl-NL"/>
              <a:t>of change</a:t>
            </a:r>
          </a:p>
          <a:p>
            <a:pPr marL="0" indent="0">
              <a:buNone/>
            </a:pPr>
            <a:r>
              <a:rPr lang="nl-NL"/>
              <a:t>Actions and interventions</a:t>
            </a:r>
          </a:p>
        </p:txBody>
      </p:sp>
    </p:spTree>
    <p:extLst>
      <p:ext uri="{BB962C8B-B14F-4D97-AF65-F5344CB8AC3E}">
        <p14:creationId xmlns:p14="http://schemas.microsoft.com/office/powerpoint/2010/main" val="53447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AB063C-786D-4E81-B8AB-D9F7F7B3E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ANALYSIS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2F468E1-0AA4-4B77-8180-33C534A14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Scientists are main determinant</a:t>
            </a:r>
          </a:p>
          <a:p>
            <a:pPr marL="0" indent="0">
              <a:buNone/>
            </a:pPr>
            <a:r>
              <a:rPr lang="en-US"/>
              <a:t>Sci com is a hobby, not work</a:t>
            </a:r>
          </a:p>
          <a:p>
            <a:pPr marL="0" indent="0">
              <a:buNone/>
            </a:pPr>
            <a:r>
              <a:rPr lang="en-US"/>
              <a:t>No career path for scientists</a:t>
            </a:r>
          </a:p>
          <a:p>
            <a:pPr marL="0" indent="0">
              <a:buNone/>
            </a:pPr>
            <a:r>
              <a:rPr lang="en-US"/>
              <a:t>Little recognition and reward</a:t>
            </a:r>
            <a:r>
              <a:rPr lang="nl-NL"/>
              <a:t> in academia</a:t>
            </a:r>
          </a:p>
          <a:p>
            <a:pPr marL="0" indent="0">
              <a:buNone/>
            </a:pPr>
            <a:r>
              <a:rPr lang="nl-NL"/>
              <a:t>No incentive or time for improvement</a:t>
            </a:r>
          </a:p>
        </p:txBody>
      </p:sp>
    </p:spTree>
    <p:extLst>
      <p:ext uri="{BB962C8B-B14F-4D97-AF65-F5344CB8AC3E}">
        <p14:creationId xmlns:p14="http://schemas.microsoft.com/office/powerpoint/2010/main" val="168985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MY THEORY OF CHANGE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029200" y="3562350"/>
            <a:ext cx="3657600" cy="609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more impact</a:t>
            </a:r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67434EC6-3EB4-4B2F-8DC3-98C1D3EF770A}"/>
              </a:ext>
            </a:extLst>
          </p:cNvPr>
          <p:cNvSpPr txBox="1">
            <a:spLocks/>
          </p:cNvSpPr>
          <p:nvPr/>
        </p:nvSpPr>
        <p:spPr>
          <a:xfrm>
            <a:off x="609600" y="1352551"/>
            <a:ext cx="792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endParaRPr lang="en-US"/>
          </a:p>
          <a:p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</p:txBody>
      </p:sp>
      <p:sp>
        <p:nvSpPr>
          <p:cNvPr id="5" name="Tijdelijke aanduiding voor tekst 2">
            <a:extLst>
              <a:ext uri="{FF2B5EF4-FFF2-40B4-BE49-F238E27FC236}">
                <a16:creationId xmlns:a16="http://schemas.microsoft.com/office/drawing/2014/main" id="{FC823F14-FB25-492D-8920-DB5C6B1E134C}"/>
              </a:ext>
            </a:extLst>
          </p:cNvPr>
          <p:cNvSpPr txBox="1">
            <a:spLocks/>
          </p:cNvSpPr>
          <p:nvPr/>
        </p:nvSpPr>
        <p:spPr>
          <a:xfrm>
            <a:off x="2362199" y="4266976"/>
            <a:ext cx="2590801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D0EEEE"/>
                </a:solidFill>
              </a:rPr>
              <a:t>good sci com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35C71C9A-497C-4A98-8F2E-9A69AC4A35EF}"/>
              </a:ext>
            </a:extLst>
          </p:cNvPr>
          <p:cNvSpPr txBox="1">
            <a:spLocks/>
          </p:cNvSpPr>
          <p:nvPr/>
        </p:nvSpPr>
        <p:spPr>
          <a:xfrm>
            <a:off x="228600" y="1673631"/>
            <a:ext cx="3429000" cy="389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D0EEEE"/>
                </a:solidFill>
              </a:rPr>
              <a:t>evaluation and knowledge sharing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D6CBE1D9-26C5-4C05-A98D-72F0E06BC92F}"/>
              </a:ext>
            </a:extLst>
          </p:cNvPr>
          <p:cNvSpPr txBox="1">
            <a:spLocks/>
          </p:cNvSpPr>
          <p:nvPr/>
        </p:nvSpPr>
        <p:spPr>
          <a:xfrm>
            <a:off x="228600" y="1113396"/>
            <a:ext cx="1981200" cy="389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300">
                <a:solidFill>
                  <a:srgbClr val="D0EEEE"/>
                </a:solidFill>
              </a:rPr>
              <a:t>funding with conditions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65FEFD4-BD08-4EB2-AF18-E76454544675}"/>
              </a:ext>
            </a:extLst>
          </p:cNvPr>
          <p:cNvSpPr txBox="1">
            <a:spLocks/>
          </p:cNvSpPr>
          <p:nvPr/>
        </p:nvSpPr>
        <p:spPr>
          <a:xfrm>
            <a:off x="1531013" y="2353612"/>
            <a:ext cx="3883859" cy="609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D0EEEE"/>
                </a:solidFill>
              </a:rPr>
              <a:t>distinguish high from low quality</a:t>
            </a:r>
          </a:p>
        </p:txBody>
      </p:sp>
      <p:sp>
        <p:nvSpPr>
          <p:cNvPr id="9" name="Tijdelijke aanduiding voor tekst 2">
            <a:extLst>
              <a:ext uri="{FF2B5EF4-FFF2-40B4-BE49-F238E27FC236}">
                <a16:creationId xmlns:a16="http://schemas.microsoft.com/office/drawing/2014/main" id="{50D4C707-8EA5-4672-9F6A-456629FC7D09}"/>
              </a:ext>
            </a:extLst>
          </p:cNvPr>
          <p:cNvSpPr txBox="1">
            <a:spLocks/>
          </p:cNvSpPr>
          <p:nvPr/>
        </p:nvSpPr>
        <p:spPr>
          <a:xfrm>
            <a:off x="2985672" y="3021409"/>
            <a:ext cx="2984497" cy="6095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D0EEEE"/>
                </a:solidFill>
              </a:rPr>
              <a:t>funding with conditions</a:t>
            </a:r>
          </a:p>
        </p:txBody>
      </p:sp>
      <p:sp>
        <p:nvSpPr>
          <p:cNvPr id="10" name="Tijdelijke aanduiding voor tekst 2">
            <a:extLst>
              <a:ext uri="{FF2B5EF4-FFF2-40B4-BE49-F238E27FC236}">
                <a16:creationId xmlns:a16="http://schemas.microsoft.com/office/drawing/2014/main" id="{1B47842E-0C4D-47E8-A32C-4DE0D1D391D1}"/>
              </a:ext>
            </a:extLst>
          </p:cNvPr>
          <p:cNvSpPr txBox="1">
            <a:spLocks/>
          </p:cNvSpPr>
          <p:nvPr/>
        </p:nvSpPr>
        <p:spPr>
          <a:xfrm>
            <a:off x="4953000" y="992803"/>
            <a:ext cx="3543300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D0EEEE"/>
                </a:solidFill>
              </a:rPr>
              <a:t>allocate funds</a:t>
            </a:r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429DE9B6-C57C-4F7C-8392-C0E93DC88F9D}"/>
              </a:ext>
            </a:extLst>
          </p:cNvPr>
          <p:cNvSpPr/>
          <p:nvPr/>
        </p:nvSpPr>
        <p:spPr>
          <a:xfrm rot="20027271">
            <a:off x="4572000" y="4112566"/>
            <a:ext cx="609600" cy="287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Pijl: omlaag 11">
            <a:extLst>
              <a:ext uri="{FF2B5EF4-FFF2-40B4-BE49-F238E27FC236}">
                <a16:creationId xmlns:a16="http://schemas.microsoft.com/office/drawing/2014/main" id="{6AF7FEC5-9AFB-4A1A-A28B-993EBEAFC16C}"/>
              </a:ext>
            </a:extLst>
          </p:cNvPr>
          <p:cNvSpPr/>
          <p:nvPr/>
        </p:nvSpPr>
        <p:spPr>
          <a:xfrm>
            <a:off x="3124200" y="3497245"/>
            <a:ext cx="348743" cy="6747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30DECEF4-5AD6-4E29-97D4-C1A0FC138C53}"/>
              </a:ext>
            </a:extLst>
          </p:cNvPr>
          <p:cNvSpPr/>
          <p:nvPr/>
        </p:nvSpPr>
        <p:spPr>
          <a:xfrm rot="18590692">
            <a:off x="2591471" y="2677107"/>
            <a:ext cx="348743" cy="5127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: omlaag 14">
            <a:extLst>
              <a:ext uri="{FF2B5EF4-FFF2-40B4-BE49-F238E27FC236}">
                <a16:creationId xmlns:a16="http://schemas.microsoft.com/office/drawing/2014/main" id="{53F54FC8-91BC-484C-B1EC-F490DC6868BF}"/>
              </a:ext>
            </a:extLst>
          </p:cNvPr>
          <p:cNvSpPr/>
          <p:nvPr/>
        </p:nvSpPr>
        <p:spPr>
          <a:xfrm rot="887797">
            <a:off x="5475750" y="1570515"/>
            <a:ext cx="348743" cy="14353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: omlaag 16">
            <a:extLst>
              <a:ext uri="{FF2B5EF4-FFF2-40B4-BE49-F238E27FC236}">
                <a16:creationId xmlns:a16="http://schemas.microsoft.com/office/drawing/2014/main" id="{DCF5B91F-BE1E-42B8-8CEE-2156D76ABD48}"/>
              </a:ext>
            </a:extLst>
          </p:cNvPr>
          <p:cNvSpPr/>
          <p:nvPr/>
        </p:nvSpPr>
        <p:spPr>
          <a:xfrm rot="19414554">
            <a:off x="1486808" y="1784848"/>
            <a:ext cx="348743" cy="29169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Pijl: omlaag 17">
            <a:extLst>
              <a:ext uri="{FF2B5EF4-FFF2-40B4-BE49-F238E27FC236}">
                <a16:creationId xmlns:a16="http://schemas.microsoft.com/office/drawing/2014/main" id="{1BC8ECC8-2929-4B26-A154-C4B8378295E1}"/>
              </a:ext>
            </a:extLst>
          </p:cNvPr>
          <p:cNvSpPr/>
          <p:nvPr/>
        </p:nvSpPr>
        <p:spPr>
          <a:xfrm>
            <a:off x="2522838" y="2017636"/>
            <a:ext cx="281105" cy="3349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jl: omlaag 18">
            <a:extLst>
              <a:ext uri="{FF2B5EF4-FFF2-40B4-BE49-F238E27FC236}">
                <a16:creationId xmlns:a16="http://schemas.microsoft.com/office/drawing/2014/main" id="{0AA515D3-0E36-411C-B94C-8DB41BBA5BE9}"/>
              </a:ext>
            </a:extLst>
          </p:cNvPr>
          <p:cNvSpPr/>
          <p:nvPr/>
        </p:nvSpPr>
        <p:spPr>
          <a:xfrm>
            <a:off x="838200" y="1427085"/>
            <a:ext cx="216054" cy="2465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Pijl: omlaag 19">
            <a:extLst>
              <a:ext uri="{FF2B5EF4-FFF2-40B4-BE49-F238E27FC236}">
                <a16:creationId xmlns:a16="http://schemas.microsoft.com/office/drawing/2014/main" id="{83332FA8-3BCB-45FF-A181-0FAA639A7FEE}"/>
              </a:ext>
            </a:extLst>
          </p:cNvPr>
          <p:cNvSpPr/>
          <p:nvPr/>
        </p:nvSpPr>
        <p:spPr>
          <a:xfrm rot="5400000">
            <a:off x="3337102" y="-96137"/>
            <a:ext cx="348743" cy="27888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jdelijke aanduiding voor tekst 2">
            <a:extLst>
              <a:ext uri="{FF2B5EF4-FFF2-40B4-BE49-F238E27FC236}">
                <a16:creationId xmlns:a16="http://schemas.microsoft.com/office/drawing/2014/main" id="{73DD0C35-E1AA-454F-B115-44F3CF996347}"/>
              </a:ext>
            </a:extLst>
          </p:cNvPr>
          <p:cNvSpPr txBox="1">
            <a:spLocks/>
          </p:cNvSpPr>
          <p:nvPr/>
        </p:nvSpPr>
        <p:spPr>
          <a:xfrm>
            <a:off x="6258340" y="2453505"/>
            <a:ext cx="2895600" cy="609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rgbClr val="D0EEEE"/>
                </a:solidFill>
              </a:rPr>
              <a:t>diverse careers</a:t>
            </a:r>
          </a:p>
        </p:txBody>
      </p:sp>
      <p:sp>
        <p:nvSpPr>
          <p:cNvPr id="22" name="Pijl: rechts 21">
            <a:extLst>
              <a:ext uri="{FF2B5EF4-FFF2-40B4-BE49-F238E27FC236}">
                <a16:creationId xmlns:a16="http://schemas.microsoft.com/office/drawing/2014/main" id="{DE24DE52-7574-4D70-B95A-862D4B994C35}"/>
              </a:ext>
            </a:extLst>
          </p:cNvPr>
          <p:cNvSpPr/>
          <p:nvPr/>
        </p:nvSpPr>
        <p:spPr>
          <a:xfrm rot="20027271">
            <a:off x="5825372" y="2962959"/>
            <a:ext cx="609600" cy="287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495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MY INTERVENTIONS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7150" indent="0">
              <a:buNone/>
            </a:pPr>
            <a:r>
              <a:rPr lang="en-US"/>
              <a:t>Distinguish high from low quality</a:t>
            </a:r>
          </a:p>
          <a:p>
            <a:pPr marL="57150" indent="0">
              <a:buNone/>
            </a:pPr>
            <a:r>
              <a:rPr lang="en-US"/>
              <a:t>If high quality, recognize and reward as work</a:t>
            </a:r>
          </a:p>
          <a:p>
            <a:pPr marL="0" indent="0">
              <a:buNone/>
            </a:pPr>
            <a:r>
              <a:rPr lang="en-US"/>
              <a:t>Continuously evaluate, innovate, share lessons</a:t>
            </a:r>
          </a:p>
          <a:p>
            <a:pPr marL="0" indent="0">
              <a:buNone/>
            </a:pPr>
            <a:r>
              <a:rPr lang="en-US"/>
              <a:t>Stimulate ongoing conversation about impact</a:t>
            </a:r>
          </a:p>
          <a:p>
            <a:pPr marL="0" indent="0">
              <a:buNone/>
            </a:pPr>
            <a:r>
              <a:rPr lang="en-US"/>
              <a:t>Connect stakeholders</a:t>
            </a:r>
          </a:p>
          <a:p>
            <a:endParaRPr lang="en-US" i="1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79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A3B0E-59F8-4EB9-BB30-23B644795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71526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D0EEEE"/>
                </a:solidFill>
              </a:rPr>
              <a:t>WHAT ARE YOUR FAVORITE</a:t>
            </a:r>
            <a:br>
              <a:rPr lang="en-US">
                <a:solidFill>
                  <a:srgbClr val="D0EEEE"/>
                </a:solidFill>
              </a:rPr>
            </a:br>
            <a:r>
              <a:rPr lang="en-US">
                <a:solidFill>
                  <a:srgbClr val="D0EEEE"/>
                </a:solidFill>
              </a:rPr>
              <a:t>EXAMPLES OF</a:t>
            </a:r>
            <a:br>
              <a:rPr lang="en-US">
                <a:solidFill>
                  <a:srgbClr val="D0EEEE"/>
                </a:solidFill>
              </a:rPr>
            </a:br>
            <a:r>
              <a:rPr lang="en-US">
                <a:solidFill>
                  <a:srgbClr val="D0EEEE"/>
                </a:solidFill>
              </a:rPr>
              <a:t>SCIENCE COMMUNICATION?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21CA40F-6CCA-4298-9192-0612911E3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114549"/>
            <a:ext cx="8229600" cy="2057401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D0EEEE"/>
                </a:solidFill>
              </a:rPr>
              <a:t>Please answer in chat</a:t>
            </a:r>
            <a:endParaRPr lang="nl-NL">
              <a:solidFill>
                <a:srgbClr val="D0EEE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2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E06744-5E1F-4185-AC8D-7672A9896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0D4C73-CC0D-450F-AD52-D6DD93E797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53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4">
            <a:extLst>
              <a:ext uri="{FF2B5EF4-FFF2-40B4-BE49-F238E27FC236}">
                <a16:creationId xmlns:a16="http://schemas.microsoft.com/office/drawing/2014/main" id="{07583DA7-5C12-46D3-A38A-64AA45363B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4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DAE89-5F1D-4011-A5FD-C3B224530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CRITERIA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104C163-4187-45D0-AE42-1BFA838DCF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Rathenau Institute 2016-2017</a:t>
            </a:r>
          </a:p>
          <a:p>
            <a:pPr marL="0" indent="0">
              <a:buNone/>
            </a:pPr>
            <a:r>
              <a:rPr lang="en-US"/>
              <a:t>From literature and conversations</a:t>
            </a:r>
          </a:p>
          <a:p>
            <a:pPr marL="0" indent="0">
              <a:buNone/>
            </a:pPr>
            <a:r>
              <a:rPr lang="en-US"/>
              <a:t>Technical vs. normative criteria, in rubrics</a:t>
            </a:r>
          </a:p>
          <a:p>
            <a:pPr marL="0" indent="0">
              <a:buNone/>
            </a:pPr>
            <a:r>
              <a:rPr lang="en-US"/>
              <a:t>Initially made for judging project proposals</a:t>
            </a:r>
          </a:p>
          <a:p>
            <a:pPr marL="0" indent="0">
              <a:buNone/>
            </a:pPr>
            <a:r>
              <a:rPr lang="en-US"/>
              <a:t>But the road </a:t>
            </a:r>
            <a:r>
              <a:rPr lang="en-US" i="1"/>
              <a:t>is</a:t>
            </a:r>
            <a:r>
              <a:rPr lang="en-US"/>
              <a:t> the destination</a:t>
            </a:r>
          </a:p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794C676-D4A7-4406-93CD-DAAA0CF23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57" y="4547418"/>
            <a:ext cx="4355643" cy="4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5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4" y="323850"/>
            <a:ext cx="885275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9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QUALITY CRITERIA GOLD RULES</a:t>
            </a:r>
            <a:endParaRPr lang="en-US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Start with goal and target group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Engage target group ASAP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Involve experts early on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Reflect &amp; evaluate early and brutally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Share your lessons</a:t>
            </a:r>
            <a:endParaRPr lang="en-US" dirty="0"/>
          </a:p>
          <a:p>
            <a:endParaRPr lang="en-US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802AA3A-6AFC-451F-8B5F-A9C7FDB7E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57" y="4547418"/>
            <a:ext cx="4355643" cy="4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8862E1-5713-452C-8F37-211C4E75F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QUALITY CRITERIA CONVERSTAIONS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A176FFF-B27D-4A50-9D27-5DDE31D45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/>
              <a:t>Sci com is growing in perceived importance systemwide</a:t>
            </a:r>
          </a:p>
          <a:p>
            <a:pPr marL="0" indent="0">
              <a:buNone/>
            </a:pPr>
            <a:r>
              <a:rPr lang="en-US"/>
              <a:t>We need to clearly distinguish system from individual</a:t>
            </a:r>
          </a:p>
          <a:p>
            <a:pPr marL="0" indent="0">
              <a:buNone/>
            </a:pPr>
            <a:r>
              <a:rPr lang="en-US"/>
              <a:t>Formal recognition is needed, but also informal culture change</a:t>
            </a:r>
          </a:p>
          <a:p>
            <a:pPr marL="0" indent="0">
              <a:buNone/>
            </a:pPr>
            <a:r>
              <a:rPr lang="en-US"/>
              <a:t>There is a gap between impact people and sci com people in organisations</a:t>
            </a:r>
          </a:p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B117CEF-3A43-4C9A-803A-2573A7FC9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157" y="4547418"/>
            <a:ext cx="4355643" cy="42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7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9EA7D3-3119-453E-92E0-CA815A079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ARE WE NOW IN NL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325041D-3186-4E5F-B524-561D62F6A1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New €1M / yr funding call for sci com through research council NWO</a:t>
            </a:r>
          </a:p>
          <a:p>
            <a:pPr marL="0" indent="0">
              <a:buNone/>
            </a:pPr>
            <a:r>
              <a:rPr lang="en-US"/>
              <a:t>Criteria geared towards impact</a:t>
            </a:r>
          </a:p>
          <a:p>
            <a:pPr marL="0" indent="0">
              <a:buNone/>
            </a:pPr>
            <a:r>
              <a:rPr lang="en-US"/>
              <a:t>First round deadline = Sept 22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8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8A25C2-E466-4F06-BE1C-CF2E2A83D2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08C75D8-D71F-4062-BFDA-CED3894C44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persoon, man&#10;&#10;Automatisch gegenereerde beschrijving">
            <a:extLst>
              <a:ext uri="{FF2B5EF4-FFF2-40B4-BE49-F238E27FC236}">
                <a16:creationId xmlns:a16="http://schemas.microsoft.com/office/drawing/2014/main" id="{E0632947-6881-40B3-ADC4-4D7F2051B9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2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126B6F57-07DE-47C5-A49F-0F0AAD275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18"/>
            <a:ext cx="9144000" cy="507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6FBBF-370D-40C7-A7D7-F90735F4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4376D2-6AF1-48EF-BB24-F4D00A8621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0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0"/>
            <a:ext cx="6053137" cy="513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180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9A1E0-462E-46FB-99FD-FEEF51EBB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OBSTACLES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C8B2D1-5144-434C-A42F-927172A619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Break out until...</a:t>
            </a:r>
          </a:p>
          <a:p>
            <a:pPr marL="0" indent="0">
              <a:buNone/>
            </a:pPr>
            <a:r>
              <a:rPr lang="en-US"/>
              <a:t>Obstacles in your situation</a:t>
            </a:r>
          </a:p>
          <a:p>
            <a:pPr marL="0" indent="0">
              <a:buNone/>
            </a:pPr>
            <a:r>
              <a:rPr lang="en-US"/>
              <a:t>Possible actions to overcome them</a:t>
            </a:r>
          </a:p>
          <a:p>
            <a:pPr marL="0" indent="0">
              <a:buNone/>
            </a:pPr>
            <a:r>
              <a:rPr lang="en-US"/>
              <a:t>Take home message</a:t>
            </a:r>
          </a:p>
        </p:txBody>
      </p:sp>
    </p:spTree>
    <p:extLst>
      <p:ext uri="{BB962C8B-B14F-4D97-AF65-F5344CB8AC3E}">
        <p14:creationId xmlns:p14="http://schemas.microsoft.com/office/powerpoint/2010/main" val="31361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F2CF1-CDAB-48F2-8D8E-B15B038E4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ACTIONS AND MESSAGES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225F04-BC5E-412C-AD78-AB27698FD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Please share in chat</a:t>
            </a:r>
          </a:p>
          <a:p>
            <a:pPr marL="0" indent="0">
              <a:buNone/>
            </a:pPr>
            <a:r>
              <a:rPr lang="en-US"/>
              <a:t>1 action</a:t>
            </a:r>
          </a:p>
          <a:p>
            <a:pPr marL="0" indent="0">
              <a:buNone/>
            </a:pPr>
            <a:r>
              <a:rPr lang="en-US"/>
              <a:t>1 take home message for the group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52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6FBBF-370D-40C7-A7D7-F90735F4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14376D2-6AF1-48EF-BB24-F4D00A8621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94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874514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“Just as the public must be educated on scientific topics, so must the scientific community be educated on public attitudes and </a:t>
            </a:r>
            <a:r>
              <a:rPr lang="nl-NL"/>
              <a:t>opinions.”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r>
              <a:rPr lang="nl-NL" sz="2400" i="1"/>
              <a:t>Chris Mooney (2010) – Do Scientists Understand the Public?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99728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ASK ME MORE</a:t>
            </a:r>
            <a:endParaRPr lang="en-US" dirty="0"/>
          </a:p>
        </p:txBody>
      </p:sp>
      <p:pic>
        <p:nvPicPr>
          <p:cNvPr id="6" name="Afbeelding 5" descr="Afbeelding met tekst, kaart&#10;&#10;Beschrijving is gegenereerd met zeer hoge betrouwbaarheid">
            <a:extLst>
              <a:ext uri="{FF2B5EF4-FFF2-40B4-BE49-F238E27FC236}">
                <a16:creationId xmlns:a16="http://schemas.microsoft.com/office/drawing/2014/main" id="{C1E125E0-3212-42C5-A50A-485D35727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1437"/>
            <a:ext cx="9144000" cy="5072063"/>
          </a:xfrm>
          <a:prstGeom prst="rect">
            <a:avLst/>
          </a:prstGeom>
        </p:spPr>
      </p:pic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8F9C67A4-3601-4E88-A79A-8F79BDF91AE7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kzidenz-Grotesk BQ Light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alex@vsc-netwerk.nl</a:t>
            </a:r>
            <a:endParaRPr lang="en-US"/>
          </a:p>
          <a:p>
            <a:pPr marL="0" indent="0">
              <a:buNone/>
            </a:pPr>
            <a:r>
              <a:rPr lang="en-US"/>
              <a:t>@alexverkade</a:t>
            </a:r>
          </a:p>
          <a:p>
            <a:pPr marL="0" indent="0">
              <a:buNone/>
            </a:pPr>
            <a:r>
              <a:rPr lang="en-US"/>
              <a:t>LinkedIn</a:t>
            </a:r>
          </a:p>
          <a:p>
            <a:pPr marL="0" indent="0">
              <a:buNone/>
            </a:pPr>
            <a:r>
              <a:rPr lang="en-US"/>
              <a:t>06 4748 6252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www.vsc-netwerk.nl</a:t>
            </a:r>
            <a:endParaRPr lang="en-US"/>
          </a:p>
          <a:p>
            <a:pPr marL="0" indent="0">
              <a:buNone/>
            </a:pPr>
            <a:r>
              <a:rPr lang="en-US"/>
              <a:t>@sciencemuseums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8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persoon, man, object, staand&#10;&#10;Beschrijving is gegenereerd met hoge betrouwbaarheid">
            <a:extLst>
              <a:ext uri="{FF2B5EF4-FFF2-40B4-BE49-F238E27FC236}">
                <a16:creationId xmlns:a16="http://schemas.microsoft.com/office/drawing/2014/main" id="{926E5C3E-30D3-47A4-B305-EBC77BAE41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8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9DA23CF7-79AD-4A1A-9B62-8A49D322ADB3}"/>
              </a:ext>
            </a:extLst>
          </p:cNvPr>
          <p:cNvGrpSpPr/>
          <p:nvPr/>
        </p:nvGrpSpPr>
        <p:grpSpPr>
          <a:xfrm>
            <a:off x="729997" y="1933498"/>
            <a:ext cx="7702028" cy="1887683"/>
            <a:chOff x="729997" y="2114986"/>
            <a:chExt cx="6292036" cy="1552636"/>
          </a:xfrm>
        </p:grpSpPr>
        <p:pic>
          <p:nvPicPr>
            <p:cNvPr id="7" name="Afbeelding 6" descr="Afbeelding met illustratie&#10;&#10;Beschrijving is gegenereerd met zeer hoge betrouwbaarheid">
              <a:extLst>
                <a:ext uri="{FF2B5EF4-FFF2-40B4-BE49-F238E27FC236}">
                  <a16:creationId xmlns:a16="http://schemas.microsoft.com/office/drawing/2014/main" id="{6108F885-1C2C-4C4A-ACC1-4839A87071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997" y="2114986"/>
              <a:ext cx="3724126" cy="1460992"/>
            </a:xfrm>
            <a:prstGeom prst="rect">
              <a:avLst/>
            </a:prstGeom>
          </p:spPr>
        </p:pic>
        <p:pic>
          <p:nvPicPr>
            <p:cNvPr id="8" name="Afbeelding 7" descr="Afbeelding met object, klok&#10;&#10;Beschrijving is gegenereerd met zeer hoge betrouwbaarheid">
              <a:extLst>
                <a:ext uri="{FF2B5EF4-FFF2-40B4-BE49-F238E27FC236}">
                  <a16:creationId xmlns:a16="http://schemas.microsoft.com/office/drawing/2014/main" id="{E43ECEEB-3D19-4A3A-B209-490BEE975F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74277" y="3015418"/>
              <a:ext cx="2547756" cy="652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84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53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7449AD-B024-4879-969E-F0EC36B9F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FAA3B9-4CE2-49E9-A505-E343AE69A6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gebouw, buiten, fiets, lucht&#10;&#10;Automatisch gegenereerde beschrijving">
            <a:extLst>
              <a:ext uri="{FF2B5EF4-FFF2-40B4-BE49-F238E27FC236}">
                <a16:creationId xmlns:a16="http://schemas.microsoft.com/office/drawing/2014/main" id="{4B0A7F52-FD84-4B91-A91C-A6317DB90F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4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gebouw, binnen, man, persoon&#10;&#10;Beschrijving is gegenereerd met hoge betrouwbaarheid">
            <a:extLst>
              <a:ext uri="{FF2B5EF4-FFF2-40B4-BE49-F238E27FC236}">
                <a16:creationId xmlns:a16="http://schemas.microsoft.com/office/drawing/2014/main" id="{DFB8FFDD-9053-4C50-9190-4EDD208AE7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25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4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F6667F-BD66-4EEA-AE1A-07FCFCEE0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BFFC107-88B5-4152-84E1-07A6152EC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persoon, grond, object, gebouw&#10;&#10;Automatisch gegenereerde beschrijving">
            <a:extLst>
              <a:ext uri="{FF2B5EF4-FFF2-40B4-BE49-F238E27FC236}">
                <a16:creationId xmlns:a16="http://schemas.microsoft.com/office/drawing/2014/main" id="{4FD1B68F-BC16-421B-88E7-76FFBF3D1D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0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7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ASPOLLED" val="47F9F7DA5EC949F6837C18881E71261D"/>
  <p:tag name="TPVERSION" val="5"/>
  <p:tag name="TPFULLVERSION" val="5.3.1.3337"/>
  <p:tag name="PPTVERSION" val="14"/>
  <p:tag name="TPOS" val="2"/>
</p:tagLst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1436BADF6D014FBA97C28F1C151A09" ma:contentTypeVersion="10" ma:contentTypeDescription="Een nieuw document maken." ma:contentTypeScope="" ma:versionID="1df392d6f71743805e440fcfcdd29d0b">
  <xsd:schema xmlns:xsd="http://www.w3.org/2001/XMLSchema" xmlns:xs="http://www.w3.org/2001/XMLSchema" xmlns:p="http://schemas.microsoft.com/office/2006/metadata/properties" xmlns:ns2="5c2a8303-1411-47c0-a395-7be257aab317" xmlns:ns3="19bcf52c-70f9-4e41-94f4-7b2f7dddfbc4" targetNamespace="http://schemas.microsoft.com/office/2006/metadata/properties" ma:root="true" ma:fieldsID="0ced5d666881a66e37fb2d480968c7f8" ns2:_="" ns3:_="">
    <xsd:import namespace="5c2a8303-1411-47c0-a395-7be257aab317"/>
    <xsd:import namespace="19bcf52c-70f9-4e41-94f4-7b2f7dddfb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2a8303-1411-47c0-a395-7be257aab3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bcf52c-70f9-4e41-94f4-7b2f7dddfbc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3D7A3F-3EEA-465D-8E5C-3DB57B83A1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2FCF2D-78EF-470C-9603-DE4328C4AE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2a8303-1411-47c0-a395-7be257aab317"/>
    <ds:schemaRef ds:uri="19bcf52c-70f9-4e41-94f4-7b2f7dddfb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2655C01-1BB3-485B-9695-64990F07127F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19bcf52c-70f9-4e41-94f4-7b2f7dddfbc4"/>
    <ds:schemaRef ds:uri="http://purl.org/dc/elements/1.1/"/>
    <ds:schemaRef ds:uri="5c2a8303-1411-47c0-a395-7be257aab31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2668</TotalTime>
  <Words>1319</Words>
  <Application>Microsoft Office PowerPoint</Application>
  <PresentationFormat>Diavoorstelling (16:9)</PresentationFormat>
  <Paragraphs>225</Paragraphs>
  <Slides>56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56</vt:i4>
      </vt:variant>
    </vt:vector>
  </HeadingPairs>
  <TitlesOfParts>
    <vt:vector size="63" baseType="lpstr">
      <vt:lpstr>Akzidenz-Grotesk BQ</vt:lpstr>
      <vt:lpstr>Akzidenz-Grotesk BQ Extra</vt:lpstr>
      <vt:lpstr>Akzidenz-Grotesk BQ Light</vt:lpstr>
      <vt:lpstr>Arial</vt:lpstr>
      <vt:lpstr>Calibri</vt:lpstr>
      <vt:lpstr>Symbol</vt:lpstr>
      <vt:lpstr>Kantoorthema</vt:lpstr>
      <vt:lpstr>PowerPoint-presentatie</vt:lpstr>
      <vt:lpstr>SCIENCE COMMUNICATION FOR SOCIETAL IMPACT - OBSTACLES AND CRITERIA</vt:lpstr>
      <vt:lpstr>PowerPoint-presentatie</vt:lpstr>
      <vt:lpstr>WHAT ARE YOUR FAVORITE EXAMPLES OF SCIENCE COMMUNICATION?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SOME MORE EXAMPLES</vt:lpstr>
      <vt:lpstr>PowerPoint-presentatie</vt:lpstr>
      <vt:lpstr>(ME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ME</vt:lpstr>
      <vt:lpstr>PowerPoint-presentatie</vt:lpstr>
      <vt:lpstr>PowerPoint-presentatie</vt:lpstr>
      <vt:lpstr>WHY SCI COM?</vt:lpstr>
      <vt:lpstr>WHY SCI COM? SOME ANSWERS</vt:lpstr>
      <vt:lpstr>SAME BUT TRANSLATED INTO POSSIBLE POSITIVE IMPACTS</vt:lpstr>
      <vt:lpstr>PowerPoint-presentatie</vt:lpstr>
      <vt:lpstr>PowerPoint-presentatie</vt:lpstr>
      <vt:lpstr>SCI COM TODAY</vt:lpstr>
      <vt:lpstr>PowerPoint-presentatie</vt:lpstr>
      <vt:lpstr>PowerPoint-presentatie</vt:lpstr>
      <vt:lpstr>SCI COM TODAY</vt:lpstr>
      <vt:lpstr>HOW DO WE IMPROVE IMPACT?</vt:lpstr>
      <vt:lpstr>QUESTIONS</vt:lpstr>
      <vt:lpstr>PowerPoint-presentatie</vt:lpstr>
      <vt:lpstr>HOW DO WE IMPROVE IMPACT?</vt:lpstr>
      <vt:lpstr>MY ANALYSIS</vt:lpstr>
      <vt:lpstr>MY THEORY OF CHANGE</vt:lpstr>
      <vt:lpstr>MY INTERVENTIONS</vt:lpstr>
      <vt:lpstr>PowerPoint-presentatie</vt:lpstr>
      <vt:lpstr>PowerPoint-presentatie</vt:lpstr>
      <vt:lpstr>QUALITY CRITERIA</vt:lpstr>
      <vt:lpstr>PowerPoint-presentatie</vt:lpstr>
      <vt:lpstr>QUALITY CRITERIA GOLD RULES</vt:lpstr>
      <vt:lpstr>QUALITY CRITERIA CONVERSTAIONS</vt:lpstr>
      <vt:lpstr>WHERE ARE WE NOW IN NL</vt:lpstr>
      <vt:lpstr>PowerPoint-presentatie</vt:lpstr>
      <vt:lpstr>PowerPoint-presentatie</vt:lpstr>
      <vt:lpstr>PowerPoint-presentatie</vt:lpstr>
      <vt:lpstr>OBSTACLES</vt:lpstr>
      <vt:lpstr>ACTIONS AND MESSAGES</vt:lpstr>
      <vt:lpstr>PowerPoint-presentatie</vt:lpstr>
      <vt:lpstr>PowerPoint-presentatie</vt:lpstr>
      <vt:lpstr>ASK ME MORE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Alex Verkade</dc:creator>
  <cp:lastModifiedBy>Jelmer Gerritsen</cp:lastModifiedBy>
  <cp:revision>172</cp:revision>
  <dcterms:created xsi:type="dcterms:W3CDTF">2017-06-28T12:14:24Z</dcterms:created>
  <dcterms:modified xsi:type="dcterms:W3CDTF">2020-09-11T08:54:34Z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0x010100321436BADF6D014FBA97C28F1C151A09</vt:lpwstr>
  </property>
</Properties>
</file>